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61" r:id="rId3"/>
    <p:sldId id="265" r:id="rId4"/>
    <p:sldId id="263" r:id="rId5"/>
    <p:sldId id="262" r:id="rId6"/>
    <p:sldId id="257" r:id="rId7"/>
    <p:sldId id="258" r:id="rId8"/>
    <p:sldId id="259" r:id="rId9"/>
    <p:sldId id="260" r:id="rId10"/>
    <p:sldId id="267" r:id="rId11"/>
    <p:sldId id="266" r:id="rId12"/>
    <p:sldId id="269" r:id="rId13"/>
    <p:sldId id="268" r:id="rId14"/>
    <p:sldId id="270" r:id="rId15"/>
    <p:sldId id="272" r:id="rId16"/>
    <p:sldId id="264" r:id="rId17"/>
    <p:sldId id="277" r:id="rId18"/>
    <p:sldId id="278" r:id="rId19"/>
    <p:sldId id="279" r:id="rId20"/>
    <p:sldId id="281" r:id="rId21"/>
    <p:sldId id="282" r:id="rId22"/>
    <p:sldId id="280" r:id="rId23"/>
    <p:sldId id="283" r:id="rId24"/>
    <p:sldId id="284" r:id="rId25"/>
    <p:sldId id="285" r:id="rId26"/>
    <p:sldId id="273" r:id="rId27"/>
    <p:sldId id="271" r:id="rId28"/>
    <p:sldId id="27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6"/>
    <p:restoredTop sz="94607"/>
  </p:normalViewPr>
  <p:slideViewPr>
    <p:cSldViewPr snapToGrid="0" snapToObjects="1">
      <p:cViewPr varScale="1">
        <p:scale>
          <a:sx n="148" d="100"/>
          <a:sy n="148" d="100"/>
        </p:scale>
        <p:origin x="148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2" d="100"/>
        <a:sy n="12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94C06-8874-7941-9312-571D9D6E0109}" type="datetimeFigureOut">
              <a:rPr lang="en-US" smtClean="0"/>
              <a:t>4/25/18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B01BE-FBFA-AD41-8539-F55EA2461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31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B01BE-FBFA-AD41-8539-F55EA2461E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75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E932-1D1B-DD47-B3A8-DD9C139A618F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4E56-2A46-3B46-A12F-330E765C2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45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E932-1D1B-DD47-B3A8-DD9C139A618F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4E56-2A46-3B46-A12F-330E765C2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6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E932-1D1B-DD47-B3A8-DD9C139A618F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4E56-2A46-3B46-A12F-330E765C2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3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E932-1D1B-DD47-B3A8-DD9C139A618F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4E56-2A46-3B46-A12F-330E765C2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17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E932-1D1B-DD47-B3A8-DD9C139A618F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4E56-2A46-3B46-A12F-330E765C2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95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E932-1D1B-DD47-B3A8-DD9C139A618F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4E56-2A46-3B46-A12F-330E765C2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E932-1D1B-DD47-B3A8-DD9C139A618F}" type="datetimeFigureOut">
              <a:rPr lang="en-US" smtClean="0"/>
              <a:t>4/25/18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4E56-2A46-3B46-A12F-330E765C2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2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E932-1D1B-DD47-B3A8-DD9C139A618F}" type="datetimeFigureOut">
              <a:rPr lang="en-US" smtClean="0"/>
              <a:t>4/25/18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4E56-2A46-3B46-A12F-330E765C2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73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E932-1D1B-DD47-B3A8-DD9C139A618F}" type="datetimeFigureOut">
              <a:rPr lang="en-US" smtClean="0"/>
              <a:t>4/25/18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4E56-2A46-3B46-A12F-330E765C2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77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E932-1D1B-DD47-B3A8-DD9C139A618F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4E56-2A46-3B46-A12F-330E765C2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E932-1D1B-DD47-B3A8-DD9C139A618F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4E56-2A46-3B46-A12F-330E765C2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4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FE932-1D1B-DD47-B3A8-DD9C139A618F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24E56-2A46-3B46-A12F-330E765C2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6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William L Wilcox m. Josephine Wetmore 14 Feb. 1860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do we know what we know? And how sure are we about it? </a:t>
            </a:r>
          </a:p>
        </p:txBody>
      </p:sp>
    </p:spTree>
    <p:extLst>
      <p:ext uri="{BB962C8B-B14F-4D97-AF65-F5344CB8AC3E}">
        <p14:creationId xmlns:p14="http://schemas.microsoft.com/office/powerpoint/2010/main" val="1976244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 is an index/abstract from the </a:t>
            </a:r>
            <a:br>
              <a:rPr lang="en-US" dirty="0"/>
            </a:br>
            <a:r>
              <a:rPr lang="en-US" i="1" dirty="0"/>
              <a:t>New Haven Columbian Register</a:t>
            </a:r>
          </a:p>
        </p:txBody>
      </p:sp>
      <p:pic>
        <p:nvPicPr>
          <p:cNvPr id="4" name="Content Placeholder 3" descr="Index:Abstract from NHCRe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8" r="-3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46477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View Image: What the entry tells us</a:t>
            </a:r>
          </a:p>
        </p:txBody>
      </p:sp>
      <p:pic>
        <p:nvPicPr>
          <p:cNvPr id="4" name="Content Placeholder 3" descr="What it tells u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19" b="-17719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597616" y="1572756"/>
            <a:ext cx="7781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Name                           Residence                      At                        SLN 123             Date</a:t>
            </a:r>
            <a:br>
              <a:rPr lang="en-US" dirty="0"/>
            </a:br>
            <a:r>
              <a:rPr lang="en-US" dirty="0"/>
              <a:t>															 of mar</a:t>
            </a:r>
          </a:p>
        </p:txBody>
      </p:sp>
      <p:sp>
        <p:nvSpPr>
          <p:cNvPr id="6" name="Oval 5"/>
          <p:cNvSpPr/>
          <p:nvPr/>
        </p:nvSpPr>
        <p:spPr>
          <a:xfrm>
            <a:off x="2932056" y="2296893"/>
            <a:ext cx="1904903" cy="59756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2122" y="2296893"/>
            <a:ext cx="256993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This is date of newspaper</a:t>
            </a:r>
          </a:p>
        </p:txBody>
      </p:sp>
      <p:sp>
        <p:nvSpPr>
          <p:cNvPr id="8" name="Oval 7"/>
          <p:cNvSpPr/>
          <p:nvPr/>
        </p:nvSpPr>
        <p:spPr>
          <a:xfrm>
            <a:off x="5901465" y="2498160"/>
            <a:ext cx="1325961" cy="46684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52956" y="2894459"/>
            <a:ext cx="93340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n>
                  <a:solidFill>
                    <a:srgbClr val="FF0000"/>
                  </a:solidFill>
                </a:ln>
              </a:rPr>
              <a:t>???????</a:t>
            </a:r>
          </a:p>
        </p:txBody>
      </p:sp>
    </p:spTree>
    <p:extLst>
      <p:ext uri="{BB962C8B-B14F-4D97-AF65-F5344CB8AC3E}">
        <p14:creationId xmlns:p14="http://schemas.microsoft.com/office/powerpoint/2010/main" val="3886465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Does it matter what that heading meant?  There isn’t anything in the column </a:t>
            </a:r>
            <a:r>
              <a:rPr lang="en-US" dirty="0"/>
              <a:t>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Probably not. </a:t>
            </a:r>
          </a:p>
          <a:p>
            <a:r>
              <a:rPr lang="en-US" dirty="0"/>
              <a:t>You never know. </a:t>
            </a:r>
          </a:p>
          <a:p>
            <a:r>
              <a:rPr lang="en-US" b="1" dirty="0">
                <a:solidFill>
                  <a:srgbClr val="FF0000"/>
                </a:solidFill>
              </a:rPr>
              <a:t>Good habit </a:t>
            </a:r>
            <a:r>
              <a:rPr lang="en-US" dirty="0"/>
              <a:t>for effective research:  check front for preface, explanatory information, background information, lists of abbreviations etc.  </a:t>
            </a:r>
          </a:p>
          <a:p>
            <a:r>
              <a:rPr lang="en-US" dirty="0"/>
              <a:t>Whether material is in a book or on film or digital</a:t>
            </a:r>
          </a:p>
        </p:txBody>
      </p:sp>
    </p:spTree>
    <p:extLst>
      <p:ext uri="{BB962C8B-B14F-4D97-AF65-F5344CB8AC3E}">
        <p14:creationId xmlns:p14="http://schemas.microsoft.com/office/powerpoint/2010/main" val="3912121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in doubt, ask a librarian!</a:t>
            </a:r>
          </a:p>
        </p:txBody>
      </p:sp>
      <p:pic>
        <p:nvPicPr>
          <p:cNvPr id="4" name="Content Placeholder 3" descr="Contact Us CSL.jpg"/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91" b="-8691"/>
          <a:stretch>
            <a:fillRect/>
          </a:stretch>
        </p:blipFill>
        <p:spPr>
          <a:xfrm>
            <a:off x="457199" y="1137529"/>
            <a:ext cx="7162411" cy="3939050"/>
          </a:xfrm>
          <a:ln>
            <a:solidFill>
              <a:srgbClr val="FF0000"/>
            </a:solidFill>
          </a:ln>
        </p:spPr>
      </p:pic>
      <p:pic>
        <p:nvPicPr>
          <p:cNvPr id="7" name="Picture 6" descr="email 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072" y="4239863"/>
            <a:ext cx="3812697" cy="229601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Oval 7"/>
          <p:cNvSpPr/>
          <p:nvPr/>
        </p:nvSpPr>
        <p:spPr>
          <a:xfrm>
            <a:off x="4351395" y="1624632"/>
            <a:ext cx="915101" cy="84032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03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we find a copy of the New Haven Columbian Register online?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Google:  New Haven Columbian digital</a:t>
            </a:r>
          </a:p>
          <a:p>
            <a:r>
              <a:rPr lang="en-US" dirty="0" err="1"/>
              <a:t>AncestorHunt</a:t>
            </a:r>
            <a:r>
              <a:rPr lang="en-US" dirty="0"/>
              <a:t> Newspapers: Connecticut list</a:t>
            </a:r>
          </a:p>
          <a:p>
            <a:pPr lvl="1"/>
            <a:r>
              <a:rPr lang="en-US" dirty="0"/>
              <a:t>Includes links to pages listing newspapers in subscription databases</a:t>
            </a:r>
          </a:p>
          <a:p>
            <a:r>
              <a:rPr lang="en-US" dirty="0" err="1"/>
              <a:t>GenealogyBank.com</a:t>
            </a:r>
            <a:r>
              <a:rPr lang="en-US" dirty="0"/>
              <a:t>  (subscription site) </a:t>
            </a:r>
          </a:p>
          <a:p>
            <a:pPr lvl="1"/>
            <a:r>
              <a:rPr lang="en-US" dirty="0"/>
              <a:t>How much does it cost? How do I decide if it is worth it to me? </a:t>
            </a:r>
          </a:p>
        </p:txBody>
      </p:sp>
    </p:spTree>
    <p:extLst>
      <p:ext uri="{BB962C8B-B14F-4D97-AF65-F5344CB8AC3E}">
        <p14:creationId xmlns:p14="http://schemas.microsoft.com/office/powerpoint/2010/main" val="4239797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 had a subscription, but this was </a:t>
            </a:r>
            <a:r>
              <a:rPr lang="en-US" i="1" dirty="0"/>
              <a:t>not</a:t>
            </a:r>
            <a:r>
              <a:rPr lang="en-US" dirty="0"/>
              <a:t> easy to find.  OCR problems abound. </a:t>
            </a:r>
          </a:p>
        </p:txBody>
      </p:sp>
      <p:pic>
        <p:nvPicPr>
          <p:cNvPr id="4" name="Content Placeholder 3" descr="Found it! 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63" b="-10563"/>
          <a:stretch>
            <a:fillRect/>
          </a:stretch>
        </p:blipFill>
        <p:spPr/>
      </p:pic>
      <p:sp>
        <p:nvSpPr>
          <p:cNvPr id="5" name="Oval 4"/>
          <p:cNvSpPr/>
          <p:nvPr/>
        </p:nvSpPr>
        <p:spPr>
          <a:xfrm>
            <a:off x="289120" y="4444395"/>
            <a:ext cx="4865322" cy="132696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06230" y="1398965"/>
            <a:ext cx="3275454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FF0000"/>
                  </a:solidFill>
                </a:ln>
              </a:rPr>
              <a:t>No other information and all information correct </a:t>
            </a:r>
            <a:br>
              <a:rPr lang="en-US" dirty="0">
                <a:ln>
                  <a:solidFill>
                    <a:srgbClr val="FF0000"/>
                  </a:solidFill>
                </a:ln>
              </a:rPr>
            </a:br>
            <a:r>
              <a:rPr lang="en-US" dirty="0">
                <a:ln>
                  <a:solidFill>
                    <a:srgbClr val="FF0000"/>
                  </a:solidFill>
                </a:ln>
              </a:rPr>
              <a:t>in the abstract. </a:t>
            </a:r>
          </a:p>
        </p:txBody>
      </p:sp>
    </p:spTree>
    <p:extLst>
      <p:ext uri="{BB962C8B-B14F-4D97-AF65-F5344CB8AC3E}">
        <p14:creationId xmlns:p14="http://schemas.microsoft.com/office/powerpoint/2010/main" val="1632745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Deaths</a:t>
            </a:r>
          </a:p>
        </p:txBody>
      </p:sp>
      <p:pic>
        <p:nvPicPr>
          <p:cNvPr id="4" name="Content Placeholder 3" descr="Wilcox Bible Death dat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1" r="-71221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793836" y="2202497"/>
            <a:ext cx="15824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tells us</a:t>
            </a:r>
            <a:br>
              <a:rPr lang="en-US" dirty="0"/>
            </a:br>
            <a:r>
              <a:rPr lang="en-US" dirty="0"/>
              <a:t>William Wilcox</a:t>
            </a:r>
          </a:p>
          <a:p>
            <a:r>
              <a:rPr lang="en-US" dirty="0"/>
              <a:t>Died </a:t>
            </a:r>
          </a:p>
        </p:txBody>
      </p:sp>
    </p:spTree>
    <p:extLst>
      <p:ext uri="{BB962C8B-B14F-4D97-AF65-F5344CB8AC3E}">
        <p14:creationId xmlns:p14="http://schemas.microsoft.com/office/powerpoint/2010/main" val="765537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Did he die in 1873 (Bible Record) </a:t>
            </a:r>
            <a:br>
              <a:rPr lang="en-US" dirty="0"/>
            </a:br>
            <a:r>
              <a:rPr lang="en-US" dirty="0"/>
              <a:t>or 1872 (</a:t>
            </a:r>
            <a:r>
              <a:rPr lang="en-US" dirty="0" err="1"/>
              <a:t>FindAGrave</a:t>
            </a:r>
            <a:r>
              <a:rPr lang="en-US" dirty="0"/>
              <a:t>) </a:t>
            </a:r>
          </a:p>
        </p:txBody>
      </p:sp>
      <p:pic>
        <p:nvPicPr>
          <p:cNvPr id="4" name="Content Placeholder 3" descr="Wilcox FA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23" r="-157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25402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stone clearly says 1872</a:t>
            </a:r>
          </a:p>
        </p:txBody>
      </p:sp>
      <p:pic>
        <p:nvPicPr>
          <p:cNvPr id="4" name="Content Placeholder 3" descr="Wicox ston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60" b="283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21423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help us resolve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Death Record  -</a:t>
            </a:r>
          </a:p>
          <a:p>
            <a:r>
              <a:rPr lang="en-US" dirty="0"/>
              <a:t>Probate Record</a:t>
            </a:r>
          </a:p>
          <a:p>
            <a:r>
              <a:rPr lang="en-US" dirty="0"/>
              <a:t>Newspaper notice of his death (or better, an obituary) </a:t>
            </a:r>
          </a:p>
          <a:p>
            <a:r>
              <a:rPr lang="en-US" dirty="0"/>
              <a:t>Church records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Where will these records most likely be found?</a:t>
            </a:r>
          </a:p>
        </p:txBody>
      </p:sp>
    </p:spTree>
    <p:extLst>
      <p:ext uri="{BB962C8B-B14F-4D97-AF65-F5344CB8AC3E}">
        <p14:creationId xmlns:p14="http://schemas.microsoft.com/office/powerpoint/2010/main" val="347464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with a family bible</a:t>
            </a:r>
          </a:p>
        </p:txBody>
      </p:sp>
      <p:pic>
        <p:nvPicPr>
          <p:cNvPr id="4" name="Content Placeholder 3" descr="Family Bibl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79" r="-167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703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1870 the family is in Middletown, Middlesex Co., Connecticut</a:t>
            </a:r>
          </a:p>
        </p:txBody>
      </p:sp>
      <p:pic>
        <p:nvPicPr>
          <p:cNvPr id="4" name="Content Placeholder 3" descr="1870 Wilc0x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26" b="-11126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694607" y="6126163"/>
            <a:ext cx="827662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He owned both real and personal property, so almost certainly a probate record exists. </a:t>
            </a:r>
          </a:p>
        </p:txBody>
      </p:sp>
    </p:spTree>
    <p:extLst>
      <p:ext uri="{BB962C8B-B14F-4D97-AF65-F5344CB8AC3E}">
        <p14:creationId xmlns:p14="http://schemas.microsoft.com/office/powerpoint/2010/main" val="2460443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But no Middlesex Co. Ct. death records filmed.  Why not? </a:t>
            </a:r>
          </a:p>
        </p:txBody>
      </p:sp>
      <p:pic>
        <p:nvPicPr>
          <p:cNvPr id="4" name="Content Placeholder 3" descr="Wildox no middlesex records filme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102" b="-35102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57200" y="5635217"/>
            <a:ext cx="6939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Did you read the </a:t>
            </a:r>
            <a:r>
              <a:rPr lang="en-US" dirty="0" err="1">
                <a:solidFill>
                  <a:srgbClr val="FF0000"/>
                </a:solidFill>
              </a:rPr>
              <a:t>FamilySearch</a:t>
            </a:r>
            <a:r>
              <a:rPr lang="en-US" dirty="0">
                <a:solidFill>
                  <a:srgbClr val="FF0000"/>
                </a:solidFill>
              </a:rPr>
              <a:t> Wiki about vital records in Connecticut??</a:t>
            </a:r>
          </a:p>
        </p:txBody>
      </p:sp>
    </p:spTree>
    <p:extLst>
      <p:ext uri="{BB962C8B-B14F-4D97-AF65-F5344CB8AC3E}">
        <p14:creationId xmlns:p14="http://schemas.microsoft.com/office/powerpoint/2010/main" val="114669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Middletown death records appear to be filmed. </a:t>
            </a:r>
          </a:p>
        </p:txBody>
      </p:sp>
      <p:pic>
        <p:nvPicPr>
          <p:cNvPr id="4" name="Content Placeholder 3" descr="Wilcox town record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r="7388"/>
          <a:stretch>
            <a:fillRect/>
          </a:stretch>
        </p:blipFill>
        <p:spPr/>
      </p:pic>
      <p:cxnSp>
        <p:nvCxnSpPr>
          <p:cNvPr id="7" name="Straight Arrow Connector 6"/>
          <p:cNvCxnSpPr/>
          <p:nvPr/>
        </p:nvCxnSpPr>
        <p:spPr>
          <a:xfrm flipH="1">
            <a:off x="7462061" y="4583576"/>
            <a:ext cx="520954" cy="595268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582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the side control to browse through the whole</a:t>
            </a:r>
          </a:p>
        </p:txBody>
      </p:sp>
      <p:pic>
        <p:nvPicPr>
          <p:cNvPr id="4" name="Content Placeholder 3" descr="vol 3 ends vol. 4 start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22" r="-6822"/>
          <a:stretch>
            <a:fillRect/>
          </a:stretch>
        </p:blipFill>
        <p:spPr/>
      </p:pic>
      <p:sp>
        <p:nvSpPr>
          <p:cNvPr id="5" name="Oval 4"/>
          <p:cNvSpPr/>
          <p:nvPr/>
        </p:nvSpPr>
        <p:spPr>
          <a:xfrm>
            <a:off x="457200" y="1845335"/>
            <a:ext cx="991551" cy="148817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05318" y="6204559"/>
            <a:ext cx="6846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You can see where one item ends and another begins (the black boxes) </a:t>
            </a:r>
          </a:p>
        </p:txBody>
      </p:sp>
    </p:spTree>
    <p:extLst>
      <p:ext uri="{BB962C8B-B14F-4D97-AF65-F5344CB8AC3E}">
        <p14:creationId xmlns:p14="http://schemas.microsoft.com/office/powerpoint/2010/main" val="3529750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Vol. 3 and 4 appear to have only marriages and births </a:t>
            </a:r>
          </a:p>
        </p:txBody>
      </p:sp>
      <p:pic>
        <p:nvPicPr>
          <p:cNvPr id="4" name="Content Placeholder 3" descr="vol. 4 is image 70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06" b="-8106"/>
          <a:stretch>
            <a:fillRect/>
          </a:stretch>
        </p:blipFill>
        <p:spPr/>
      </p:pic>
      <p:sp>
        <p:nvSpPr>
          <p:cNvPr id="5" name="Oval 4"/>
          <p:cNvSpPr/>
          <p:nvPr/>
        </p:nvSpPr>
        <p:spPr>
          <a:xfrm>
            <a:off x="457200" y="2113206"/>
            <a:ext cx="2302125" cy="61511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8091" y="1506928"/>
            <a:ext cx="6790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Notice that when a page is selected you learn the image # of that page.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93649" y="6126163"/>
            <a:ext cx="35394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 selected page</a:t>
            </a:r>
            <a:r>
              <a:rPr lang="is-IS" dirty="0"/>
              <a:t>… click to open it up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315434" y="5793956"/>
            <a:ext cx="0" cy="70153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795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C8C0A8-D12E-3D40-8646-F6BA18076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Couldn’t find death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6EA518-E71B-3C44-889C-0D1E68FC5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Remember: I work very quickly for class work and you can’t trust my finding!  Do more with this.  But let’s say we just can’t get at a death record. </a:t>
            </a:r>
          </a:p>
          <a:p>
            <a:r>
              <a:rPr lang="en-US" sz="2800" strike="sngStrike" dirty="0"/>
              <a:t>Death Record  -</a:t>
            </a:r>
          </a:p>
          <a:p>
            <a:r>
              <a:rPr lang="en-US" sz="2800" dirty="0"/>
              <a:t>Probate Record  - have they been filmed, online?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Newspaper notice of his death (or better, an obituary</a:t>
            </a:r>
            <a:r>
              <a:rPr lang="en-US" sz="2800" dirty="0"/>
              <a:t>) </a:t>
            </a:r>
          </a:p>
          <a:p>
            <a:r>
              <a:rPr lang="en-US" sz="2800" dirty="0"/>
              <a:t>Church records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175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 cheated and found news of his death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GenealogyBank</a:t>
            </a:r>
            <a:r>
              <a:rPr lang="en-US" dirty="0"/>
              <a:t>.   </a:t>
            </a:r>
          </a:p>
        </p:txBody>
      </p:sp>
      <p:pic>
        <p:nvPicPr>
          <p:cNvPr id="4" name="Content Placeholder 3" descr="bigger oh dea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" r="3590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696615" y="5481842"/>
            <a:ext cx="1223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 children</a:t>
            </a:r>
            <a:r>
              <a:rPr lang="en-US" dirty="0"/>
              <a:t>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F6CA01-C93A-CD4A-AE8E-A9581B8DBFCD}"/>
              </a:ext>
            </a:extLst>
          </p:cNvPr>
          <p:cNvSpPr txBox="1"/>
          <p:nvPr/>
        </p:nvSpPr>
        <p:spPr>
          <a:xfrm>
            <a:off x="6450610" y="3614468"/>
            <a:ext cx="23961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Subscription databases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can be worth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the money as long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as you spend carefully.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90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Enticements</a:t>
            </a:r>
            <a:r>
              <a:rPr lang="is-IS" dirty="0"/>
              <a:t>…but </a:t>
            </a:r>
            <a:r>
              <a:rPr lang="is-IS" i="1" dirty="0"/>
              <a:t>be careful</a:t>
            </a:r>
            <a:r>
              <a:rPr lang="is-IS" dirty="0"/>
              <a:t>!   Cancel by deadline; be sure it went through.  </a:t>
            </a:r>
            <a:endParaRPr lang="en-US" dirty="0"/>
          </a:p>
        </p:txBody>
      </p:sp>
      <p:pic>
        <p:nvPicPr>
          <p:cNvPr id="4" name="Content Placeholder 3" descr="GenealogyBan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0" r="-19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7628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Wait a minute</a:t>
            </a:r>
            <a:r>
              <a:rPr lang="is-IS" dirty="0"/>
              <a:t>…. </a:t>
            </a:r>
            <a:br>
              <a:rPr lang="is-IS" dirty="0"/>
            </a:br>
            <a:r>
              <a:rPr lang="is-IS" dirty="0"/>
              <a:t>What was the question??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Preliminary gathering of information doesn’t require a question.  </a:t>
            </a:r>
          </a:p>
          <a:p>
            <a:pPr lvl="1"/>
            <a:r>
              <a:rPr lang="en-US" dirty="0"/>
              <a:t>Search or research? </a:t>
            </a:r>
          </a:p>
          <a:p>
            <a:r>
              <a:rPr lang="en-US" dirty="0"/>
              <a:t>Standard steps </a:t>
            </a:r>
          </a:p>
          <a:p>
            <a:pPr lvl="1"/>
            <a:r>
              <a:rPr lang="en-US" dirty="0"/>
              <a:t>Gather vital records: birth, marriage, death</a:t>
            </a:r>
          </a:p>
          <a:p>
            <a:pPr lvl="1"/>
            <a:r>
              <a:rPr lang="en-US" dirty="0"/>
              <a:t>Gather census records for every census</a:t>
            </a:r>
          </a:p>
          <a:p>
            <a:pPr lvl="1"/>
            <a:r>
              <a:rPr lang="en-US" dirty="0"/>
              <a:t>Find commonly used sources: cemetery, land, probate etc.</a:t>
            </a:r>
          </a:p>
        </p:txBody>
      </p:sp>
    </p:spTree>
    <p:extLst>
      <p:ext uri="{BB962C8B-B14F-4D97-AF65-F5344CB8AC3E}">
        <p14:creationId xmlns:p14="http://schemas.microsoft.com/office/powerpoint/2010/main" val="3236863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amily pix2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1" r="-71221"/>
          <a:stretch>
            <a:fillRect/>
          </a:stretch>
        </p:blipFill>
        <p:spPr>
          <a:xfrm>
            <a:off x="-616292" y="186739"/>
            <a:ext cx="11048222" cy="6330462"/>
          </a:xfrm>
        </p:spPr>
      </p:pic>
    </p:spTree>
    <p:extLst>
      <p:ext uri="{BB962C8B-B14F-4D97-AF65-F5344CB8AC3E}">
        <p14:creationId xmlns:p14="http://schemas.microsoft.com/office/powerpoint/2010/main" val="4242978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Births</a:t>
            </a:r>
          </a:p>
        </p:txBody>
      </p:sp>
      <p:pic>
        <p:nvPicPr>
          <p:cNvPr id="4" name="Content Placeholder 3" descr="Birth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03" r="-632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0710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Marriages</a:t>
            </a:r>
          </a:p>
        </p:txBody>
      </p:sp>
      <p:pic>
        <p:nvPicPr>
          <p:cNvPr id="4" name="Content Placeholder 3" descr="BR-marri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807" r="-418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7882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Searching Ancestry brought up a record in this database</a:t>
            </a:r>
          </a:p>
        </p:txBody>
      </p:sp>
      <p:pic>
        <p:nvPicPr>
          <p:cNvPr id="4" name="Content Placeholder 3" descr="Newspaper Abstracts on Ancestry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99" r="-8499"/>
          <a:stretch>
            <a:fillRect/>
          </a:stretch>
        </p:blipFill>
        <p:spPr/>
      </p:pic>
      <p:sp>
        <p:nvSpPr>
          <p:cNvPr id="3" name="Oval 2"/>
          <p:cNvSpPr/>
          <p:nvPr/>
        </p:nvSpPr>
        <p:spPr>
          <a:xfrm>
            <a:off x="1269935" y="1942088"/>
            <a:ext cx="7152723" cy="95237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42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 more about a database by scrolling down</a:t>
            </a:r>
            <a:r>
              <a:rPr lang="is-IS" dirty="0"/>
              <a:t>… </a:t>
            </a:r>
            <a:endParaRPr lang="en-US" dirty="0"/>
          </a:p>
        </p:txBody>
      </p:sp>
      <p:pic>
        <p:nvPicPr>
          <p:cNvPr id="4" name="Content Placeholder 3" descr="Source Inf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046" r="-4104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35000" y="2340429"/>
            <a:ext cx="18004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REMEMBER: Cite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Your Sources –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Where did I get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this information?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000" y="4354286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And learn about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the source.</a:t>
            </a:r>
          </a:p>
        </p:txBody>
      </p:sp>
    </p:spTree>
    <p:extLst>
      <p:ext uri="{BB962C8B-B14F-4D97-AF65-F5344CB8AC3E}">
        <p14:creationId xmlns:p14="http://schemas.microsoft.com/office/powerpoint/2010/main" val="3789940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Marriage reported in newspaper</a:t>
            </a:r>
          </a:p>
        </p:txBody>
      </p:sp>
      <p:pic>
        <p:nvPicPr>
          <p:cNvPr id="4" name="Content Placeholder 3" descr="Marriage reported in newspap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2" r="-692"/>
          <a:stretch>
            <a:fillRect/>
          </a:stretch>
        </p:blipFill>
        <p:spPr/>
      </p:pic>
      <p:sp>
        <p:nvSpPr>
          <p:cNvPr id="3" name="Oval 2"/>
          <p:cNvSpPr/>
          <p:nvPr/>
        </p:nvSpPr>
        <p:spPr>
          <a:xfrm>
            <a:off x="4407422" y="3548047"/>
            <a:ext cx="4279378" cy="160595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307286" y="3081198"/>
            <a:ext cx="1624770" cy="80297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28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View image: </a:t>
            </a:r>
            <a:br>
              <a:rPr lang="en-US" dirty="0"/>
            </a:br>
            <a:r>
              <a:rPr lang="en-US" dirty="0"/>
              <a:t>But this is not the newspaper record</a:t>
            </a:r>
          </a:p>
        </p:txBody>
      </p:sp>
      <p:pic>
        <p:nvPicPr>
          <p:cNvPr id="4" name="Content Placeholder 3" descr="But this isn't an origina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025" b="-120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1150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561</Words>
  <Application>Microsoft Macintosh PowerPoint</Application>
  <PresentationFormat>On-screen Show (4:3)</PresentationFormat>
  <Paragraphs>70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William L Wilcox m. Josephine Wetmore 14 Feb. 1860</vt:lpstr>
      <vt:lpstr>Starting with a family bible</vt:lpstr>
      <vt:lpstr>PowerPoint Presentation</vt:lpstr>
      <vt:lpstr>Births</vt:lpstr>
      <vt:lpstr>Marriages</vt:lpstr>
      <vt:lpstr>Searching Ancestry brought up a record in this database</vt:lpstr>
      <vt:lpstr>Learn more about a database by scrolling down… </vt:lpstr>
      <vt:lpstr>Marriage reported in newspaper</vt:lpstr>
      <vt:lpstr>View image:  But this is not the newspaper record</vt:lpstr>
      <vt:lpstr>It is an index/abstract from the  New Haven Columbian Register</vt:lpstr>
      <vt:lpstr>View Image: What the entry tells us</vt:lpstr>
      <vt:lpstr>Does it matter what that heading meant?  There isn’t anything in the column . </vt:lpstr>
      <vt:lpstr>When in doubt, ask a librarian!</vt:lpstr>
      <vt:lpstr>Can we find a copy of the New Haven Columbian Register online? </vt:lpstr>
      <vt:lpstr>I had a subscription, but this was not easy to find.  OCR problems abound. </vt:lpstr>
      <vt:lpstr>Deaths</vt:lpstr>
      <vt:lpstr>Did he die in 1873 (Bible Record)  or 1872 (FindAGrave) </vt:lpstr>
      <vt:lpstr>The stone clearly says 1872</vt:lpstr>
      <vt:lpstr>What will help us resolve this?</vt:lpstr>
      <vt:lpstr>In 1870 the family is in Middletown, Middlesex Co., Connecticut</vt:lpstr>
      <vt:lpstr>But no Middlesex Co. Ct. death records filmed.  Why not? </vt:lpstr>
      <vt:lpstr>Middletown death records appear to be filmed. </vt:lpstr>
      <vt:lpstr>Use the side control to browse through the whole</vt:lpstr>
      <vt:lpstr>Vol. 3 and 4 appear to have only marriages and births </vt:lpstr>
      <vt:lpstr>Couldn’t find death record</vt:lpstr>
      <vt:lpstr>I cheated and found news of his death in GenealogyBank.   </vt:lpstr>
      <vt:lpstr>Enticements…but be careful!   Cancel by deadline; be sure it went through.  </vt:lpstr>
      <vt:lpstr>Wait a minute….  What was the question??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 L Wilcox m. Josephine Wetmore 14 Feb. 1860</dc:title>
  <dc:creator>Barbara Snow</dc:creator>
  <cp:lastModifiedBy>Barbara Snow</cp:lastModifiedBy>
  <cp:revision>14</cp:revision>
  <dcterms:created xsi:type="dcterms:W3CDTF">2018-04-22T12:02:24Z</dcterms:created>
  <dcterms:modified xsi:type="dcterms:W3CDTF">2018-04-25T15:36:26Z</dcterms:modified>
</cp:coreProperties>
</file>